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66" r:id="rId2"/>
    <p:sldId id="267" r:id="rId3"/>
    <p:sldId id="268" r:id="rId4"/>
    <p:sldId id="269" r:id="rId5"/>
    <p:sldId id="270"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00"/>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06" autoAdjust="0"/>
  </p:normalViewPr>
  <p:slideViewPr>
    <p:cSldViewPr>
      <p:cViewPr varScale="1">
        <p:scale>
          <a:sx n="61" d="100"/>
          <a:sy n="61" d="100"/>
        </p:scale>
        <p:origin x="-154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DC0402-4AB5-4A95-8DE1-60DD856C67B2}" type="datetimeFigureOut">
              <a:rPr lang="en-US" smtClean="0"/>
              <a:pPr/>
              <a:t>11/15/2017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7A141-57BE-486C-BE4E-90E513FAAC4B}"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3DBCC88-5A04-44F1-87DD-E6C61EAFDEED}"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C03E69C-0686-4C88-938D-B302AA824BF1}"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8E55D8-9CBC-412F-9441-9073BC6DF8CA}"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E79A4DB-44BB-42B6-BA66-2379B211FAD2}"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AF9539-F4E5-49D2-8D47-67F79332E350}" type="datetime1">
              <a:rPr lang="en-US" smtClean="0"/>
              <a:pPr/>
              <a:t>11/15/2017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1A092C9-D71C-4228-B20D-CAD6F9F1E901}" type="datetime1">
              <a:rPr lang="en-US" smtClean="0"/>
              <a:pPr/>
              <a:t>11/15/2017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A830B5F-2C11-47B0-9657-28AF5B00481B}" type="datetime1">
              <a:rPr lang="en-US" smtClean="0"/>
              <a:pPr/>
              <a:t>11/15/2017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EFC1401-1C60-44B7-B959-EF4CD29669DF}" type="datetime1">
              <a:rPr lang="en-US" smtClean="0"/>
              <a:pPr/>
              <a:t>11/15/2017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B005A-43F2-4A41-B77A-FB9C7BB8A2D3}" type="datetime1">
              <a:rPr lang="en-US" smtClean="0"/>
              <a:pPr/>
              <a:t>11/15/2017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61F64-B8BA-4B6F-BD2F-72E1853E0EBA}" type="datetime1">
              <a:rPr lang="en-US" smtClean="0"/>
              <a:pPr/>
              <a:t>11/15/2017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BDCBE6-9A0B-4BA8-9710-B74397D25A5E}" type="datetime1">
              <a:rPr lang="en-US" smtClean="0"/>
              <a:pPr/>
              <a:t>11/15/2017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D7A0B2F-8424-4459-9DC5-D36FC534FF5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EA19E-DCC9-4054-A594-5B912AF2924C}" type="datetime1">
              <a:rPr lang="en-US" smtClean="0"/>
              <a:pPr/>
              <a:t>11/15/2017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A0B2F-8424-4459-9DC5-D36FC534FF5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00834"/>
            <a:ext cx="9144000" cy="357166"/>
          </a:xfrm>
          <a:solidFill>
            <a:srgbClr val="92D050"/>
          </a:solidFill>
        </p:spPr>
        <p:txBody>
          <a:bodyPr>
            <a:normAutofit lnSpcReduction="10000"/>
          </a:bodyPr>
          <a:lstStyle/>
          <a:p>
            <a:r>
              <a:rPr lang="en-US" sz="1800" dirty="0" smtClean="0">
                <a:solidFill>
                  <a:schemeClr val="accent2">
                    <a:lumMod val="75000"/>
                  </a:schemeClr>
                </a:solidFill>
                <a:latin typeface="Jokerman" pitchFamily="82" charset="0"/>
              </a:rPr>
              <a:t>RESEARCH METHODOLOGY  </a:t>
            </a:r>
            <a:endParaRPr lang="en-IN" sz="1800" dirty="0">
              <a:solidFill>
                <a:schemeClr val="accent2">
                  <a:lumMod val="75000"/>
                </a:schemeClr>
              </a:solidFill>
              <a:latin typeface="Jokerman" pitchFamily="82" charset="0"/>
            </a:endParaRPr>
          </a:p>
        </p:txBody>
      </p:sp>
      <p:sp>
        <p:nvSpPr>
          <p:cNvPr id="4" name="TextBox 3"/>
          <p:cNvSpPr txBox="1"/>
          <p:nvPr/>
        </p:nvSpPr>
        <p:spPr>
          <a:xfrm>
            <a:off x="428596" y="642918"/>
            <a:ext cx="8429684" cy="707886"/>
          </a:xfrm>
          <a:prstGeom prst="rect">
            <a:avLst/>
          </a:prstGeom>
          <a:noFill/>
        </p:spPr>
        <p:txBody>
          <a:bodyPr wrap="square" rtlCol="0">
            <a:spAutoFit/>
          </a:bodyPr>
          <a:lstStyle/>
          <a:p>
            <a:endParaRPr lang="en-IN" sz="2000" dirty="0">
              <a:solidFill>
                <a:srgbClr val="FF3300"/>
              </a:solidFill>
              <a:latin typeface="Arial Black" pitchFamily="34" charset="0"/>
            </a:endParaRPr>
          </a:p>
          <a:p>
            <a:pPr marL="269875" indent="-269875"/>
            <a:endParaRPr lang="en-IN" sz="2000" dirty="0">
              <a:solidFill>
                <a:srgbClr val="FFFF00"/>
              </a:solidFill>
              <a:latin typeface="Arial Black" pitchFamily="34" charset="0"/>
            </a:endParaRPr>
          </a:p>
        </p:txBody>
      </p:sp>
      <p:sp>
        <p:nvSpPr>
          <p:cNvPr id="5" name="Rectangle 4"/>
          <p:cNvSpPr/>
          <p:nvPr/>
        </p:nvSpPr>
        <p:spPr>
          <a:xfrm>
            <a:off x="500034" y="1214422"/>
            <a:ext cx="8001056" cy="584775"/>
          </a:xfrm>
          <a:prstGeom prst="rect">
            <a:avLst/>
          </a:prstGeom>
        </p:spPr>
        <p:txBody>
          <a:bodyPr wrap="square">
            <a:spAutoFit/>
          </a:bodyPr>
          <a:lstStyle/>
          <a:p>
            <a:pPr lvl="0" algn="ctr" fontAlgn="base">
              <a:spcBef>
                <a:spcPct val="0"/>
              </a:spcBef>
              <a:spcAft>
                <a:spcPts val="600"/>
              </a:spcAft>
            </a:pPr>
            <a:r>
              <a:rPr lang="en-IN" sz="3200" dirty="0" smtClean="0">
                <a:solidFill>
                  <a:srgbClr val="FFC000"/>
                </a:solidFill>
                <a:latin typeface="Arial Black" pitchFamily="34" charset="0"/>
              </a:rPr>
              <a:t>RESEARCH METHODOLOGY : I</a:t>
            </a:r>
            <a:endParaRPr lang="en-US" sz="3200" dirty="0" smtClean="0">
              <a:solidFill>
                <a:srgbClr val="FFC000"/>
              </a:solidFill>
              <a:latin typeface="Arial Black" pitchFamily="34" charset="0"/>
              <a:cs typeface="Arial" pitchFamily="34" charset="0"/>
            </a:endParaRPr>
          </a:p>
        </p:txBody>
      </p:sp>
      <p:sp>
        <p:nvSpPr>
          <p:cNvPr id="6" name="Rectangle 5"/>
          <p:cNvSpPr/>
          <p:nvPr/>
        </p:nvSpPr>
        <p:spPr>
          <a:xfrm>
            <a:off x="0" y="3357562"/>
            <a:ext cx="9144000" cy="1354217"/>
          </a:xfrm>
          <a:prstGeom prst="rect">
            <a:avLst/>
          </a:prstGeom>
        </p:spPr>
        <p:txBody>
          <a:bodyPr wrap="square">
            <a:spAutoFit/>
          </a:bodyPr>
          <a:lstStyle/>
          <a:p>
            <a:pPr lvl="0" indent="457200" algn="ctr" eaLnBrk="0" fontAlgn="base" hangingPunct="0">
              <a:spcBef>
                <a:spcPct val="0"/>
              </a:spcBef>
              <a:spcAft>
                <a:spcPct val="0"/>
              </a:spcAft>
            </a:pPr>
            <a:r>
              <a:rPr lang="en-US" sz="2200" dirty="0" smtClean="0">
                <a:solidFill>
                  <a:srgbClr val="CCFFFF"/>
                </a:solidFill>
                <a:latin typeface="Arial" pitchFamily="34" charset="0"/>
                <a:ea typeface="Calibri" pitchFamily="34" charset="0"/>
                <a:cs typeface="Arial" pitchFamily="34" charset="0"/>
              </a:rPr>
              <a:t>DR PRATIVA DEKA</a:t>
            </a:r>
            <a:endParaRPr lang="en-US" sz="2200" dirty="0" smtClean="0">
              <a:solidFill>
                <a:srgbClr val="CCFFFF"/>
              </a:solidFill>
              <a:latin typeface="Arial" pitchFamily="34" charset="0"/>
              <a:cs typeface="Arial" pitchFamily="34" charset="0"/>
            </a:endParaRPr>
          </a:p>
          <a:p>
            <a:pPr lvl="0" indent="457200" algn="ctr" eaLnBrk="0" fontAlgn="base" hangingPunct="0">
              <a:spcBef>
                <a:spcPct val="0"/>
              </a:spcBef>
              <a:spcAft>
                <a:spcPct val="0"/>
              </a:spcAft>
            </a:pPr>
            <a:r>
              <a:rPr lang="en-US" sz="2000" dirty="0" smtClean="0">
                <a:solidFill>
                  <a:srgbClr val="CCFFFF"/>
                </a:solidFill>
                <a:latin typeface="Arial" pitchFamily="34" charset="0"/>
                <a:ea typeface="Calibri" pitchFamily="34" charset="0"/>
                <a:cs typeface="Arial" pitchFamily="34" charset="0"/>
              </a:rPr>
              <a:t>ASSOCIATE PROFESSOR</a:t>
            </a:r>
            <a:endParaRPr lang="en-US" sz="2000" dirty="0" smtClean="0">
              <a:solidFill>
                <a:srgbClr val="CCFFFF"/>
              </a:solidFill>
              <a:latin typeface="Arial" pitchFamily="34" charset="0"/>
              <a:cs typeface="Arial" pitchFamily="34" charset="0"/>
            </a:endParaRPr>
          </a:p>
          <a:p>
            <a:pPr lvl="0" indent="457200" algn="ctr" eaLnBrk="0" fontAlgn="base" hangingPunct="0">
              <a:spcBef>
                <a:spcPct val="0"/>
              </a:spcBef>
              <a:spcAft>
                <a:spcPct val="0"/>
              </a:spcAft>
            </a:pPr>
            <a:r>
              <a:rPr lang="en-US" sz="2000" dirty="0" smtClean="0">
                <a:solidFill>
                  <a:srgbClr val="CCFFFF"/>
                </a:solidFill>
                <a:latin typeface="Arial" pitchFamily="34" charset="0"/>
                <a:ea typeface="Calibri" pitchFamily="34" charset="0"/>
                <a:cs typeface="Arial" pitchFamily="34" charset="0"/>
              </a:rPr>
              <a:t>DEPARTMENT OF BOTANY </a:t>
            </a:r>
            <a:endParaRPr lang="en-US" sz="2000" dirty="0" smtClean="0">
              <a:solidFill>
                <a:srgbClr val="CCFFFF"/>
              </a:solidFill>
              <a:latin typeface="Arial" pitchFamily="34" charset="0"/>
              <a:cs typeface="Arial" pitchFamily="34" charset="0"/>
            </a:endParaRPr>
          </a:p>
          <a:p>
            <a:pPr lvl="0" algn="ctr" eaLnBrk="0" fontAlgn="base" hangingPunct="0">
              <a:spcBef>
                <a:spcPct val="0"/>
              </a:spcBef>
              <a:spcAft>
                <a:spcPct val="0"/>
              </a:spcAft>
            </a:pPr>
            <a:r>
              <a:rPr lang="en-US" sz="2000" dirty="0" smtClean="0">
                <a:solidFill>
                  <a:srgbClr val="CCFFFF"/>
                </a:solidFill>
                <a:latin typeface="Arial" pitchFamily="34" charset="0"/>
                <a:ea typeface="Calibri" pitchFamily="34" charset="0"/>
                <a:cs typeface="Arial" pitchFamily="34" charset="0"/>
              </a:rPr>
              <a:t>MANGALDAI COLLEDGE, MANGALDAI </a:t>
            </a:r>
            <a:endParaRPr lang="en-US" sz="2000" dirty="0" smtClean="0">
              <a:solidFill>
                <a:srgbClr val="CCFFFF"/>
              </a:solidFill>
              <a:latin typeface="Arial" pitchFamily="34" charset="0"/>
              <a:cs typeface="Arial" pitchFamily="34" charset="0"/>
            </a:endParaRPr>
          </a:p>
        </p:txBody>
      </p:sp>
      <p:sp>
        <p:nvSpPr>
          <p:cNvPr id="7" name="Cloud Callout 6"/>
          <p:cNvSpPr/>
          <p:nvPr/>
        </p:nvSpPr>
        <p:spPr>
          <a:xfrm>
            <a:off x="4357686" y="2571744"/>
            <a:ext cx="914400" cy="6126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wedge/>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00834"/>
            <a:ext cx="9144000" cy="357166"/>
          </a:xfrm>
          <a:solidFill>
            <a:srgbClr val="92D050"/>
          </a:solidFill>
        </p:spPr>
        <p:txBody>
          <a:bodyPr>
            <a:normAutofit lnSpcReduction="10000"/>
          </a:bodyPr>
          <a:lstStyle/>
          <a:p>
            <a:r>
              <a:rPr lang="en-US" sz="1800" dirty="0" smtClean="0">
                <a:solidFill>
                  <a:schemeClr val="accent2">
                    <a:lumMod val="75000"/>
                  </a:schemeClr>
                </a:solidFill>
                <a:latin typeface="Jokerman" pitchFamily="82" charset="0"/>
              </a:rPr>
              <a:t>RESEARCH METHODOLOGY  </a:t>
            </a:r>
            <a:endParaRPr lang="en-IN" sz="1800" dirty="0">
              <a:solidFill>
                <a:schemeClr val="accent2">
                  <a:lumMod val="75000"/>
                </a:schemeClr>
              </a:solidFill>
              <a:latin typeface="Jokerman" pitchFamily="82" charset="0"/>
            </a:endParaRPr>
          </a:p>
        </p:txBody>
      </p:sp>
      <p:sp>
        <p:nvSpPr>
          <p:cNvPr id="4" name="TextBox 3"/>
          <p:cNvSpPr txBox="1"/>
          <p:nvPr/>
        </p:nvSpPr>
        <p:spPr>
          <a:xfrm>
            <a:off x="428596" y="642918"/>
            <a:ext cx="8429684" cy="5186035"/>
          </a:xfrm>
          <a:prstGeom prst="rect">
            <a:avLst/>
          </a:prstGeom>
          <a:noFill/>
        </p:spPr>
        <p:txBody>
          <a:bodyPr wrap="square" rtlCol="0">
            <a:spAutoFit/>
          </a:bodyPr>
          <a:lstStyle/>
          <a:p>
            <a:r>
              <a:rPr lang="en-IN" sz="2400" dirty="0" smtClean="0">
                <a:solidFill>
                  <a:schemeClr val="accent1">
                    <a:lumMod val="20000"/>
                    <a:lumOff val="80000"/>
                  </a:schemeClr>
                </a:solidFill>
                <a:latin typeface="Arial Black" pitchFamily="34" charset="0"/>
              </a:rPr>
              <a:t>RESEARCH METHODOLOGY : AN INTRODUCTION</a:t>
            </a:r>
            <a:endParaRPr lang="en-IN" sz="2400" dirty="0">
              <a:solidFill>
                <a:schemeClr val="accent1">
                  <a:lumMod val="20000"/>
                  <a:lumOff val="80000"/>
                </a:schemeClr>
              </a:solidFill>
              <a:latin typeface="Arial Black" pitchFamily="34" charset="0"/>
            </a:endParaRPr>
          </a:p>
          <a:p>
            <a:endParaRPr lang="en-IN" sz="2000" dirty="0" smtClean="0">
              <a:solidFill>
                <a:srgbClr val="FFFF00"/>
              </a:solidFill>
              <a:latin typeface="Arial Black" pitchFamily="34" charset="0"/>
            </a:endParaRPr>
          </a:p>
          <a:p>
            <a:r>
              <a:rPr lang="en-IN" sz="2200" dirty="0" smtClean="0">
                <a:solidFill>
                  <a:srgbClr val="FF3300"/>
                </a:solidFill>
                <a:latin typeface="Arial Black" pitchFamily="34" charset="0"/>
              </a:rPr>
              <a:t>Meaning </a:t>
            </a:r>
            <a:r>
              <a:rPr lang="en-IN" sz="2200" dirty="0">
                <a:solidFill>
                  <a:srgbClr val="FF3300"/>
                </a:solidFill>
                <a:latin typeface="Arial Black" pitchFamily="34" charset="0"/>
              </a:rPr>
              <a:t>of research: </a:t>
            </a:r>
          </a:p>
          <a:p>
            <a:endParaRPr lang="en-IN" sz="2200" dirty="0" smtClean="0">
              <a:solidFill>
                <a:srgbClr val="FFFF00"/>
              </a:solidFill>
              <a:latin typeface="Arial Black" pitchFamily="34" charset="0"/>
            </a:endParaRPr>
          </a:p>
          <a:p>
            <a:pPr marL="269875" indent="-269875" algn="just">
              <a:spcAft>
                <a:spcPts val="600"/>
              </a:spcAft>
              <a:buFont typeface="Wingdings" pitchFamily="2" charset="2"/>
              <a:buChar char="Ø"/>
            </a:pPr>
            <a:r>
              <a:rPr lang="en-IN" sz="2200" dirty="0" smtClean="0">
                <a:solidFill>
                  <a:srgbClr val="FFFF00"/>
                </a:solidFill>
                <a:latin typeface="Arial Black" pitchFamily="34" charset="0"/>
              </a:rPr>
              <a:t>The </a:t>
            </a:r>
            <a:r>
              <a:rPr lang="en-IN" sz="2200" dirty="0">
                <a:solidFill>
                  <a:srgbClr val="FFFF00"/>
                </a:solidFill>
                <a:latin typeface="Arial Black" pitchFamily="34" charset="0"/>
              </a:rPr>
              <a:t>word research is composed of two syllables, </a:t>
            </a:r>
            <a:r>
              <a:rPr lang="en-IN" sz="2200" dirty="0" smtClean="0">
                <a:solidFill>
                  <a:srgbClr val="FFFF00"/>
                </a:solidFill>
                <a:latin typeface="Arial Black" pitchFamily="34" charset="0"/>
              </a:rPr>
              <a:t>‘re</a:t>
            </a:r>
            <a:r>
              <a:rPr lang="en-IN" sz="2200" dirty="0">
                <a:solidFill>
                  <a:srgbClr val="FFFF00"/>
                </a:solidFill>
                <a:latin typeface="Arial Black" pitchFamily="34" charset="0"/>
              </a:rPr>
              <a:t>’ and ‘search’.</a:t>
            </a:r>
            <a:endParaRPr lang="en-IN" sz="2200" dirty="0">
              <a:solidFill>
                <a:schemeClr val="bg1"/>
              </a:solidFill>
              <a:latin typeface="Arial Black" pitchFamily="34" charset="0"/>
            </a:endParaRPr>
          </a:p>
          <a:p>
            <a:pPr marL="269875" indent="-269875" algn="just">
              <a:spcAft>
                <a:spcPts val="600"/>
              </a:spcAft>
              <a:buFont typeface="Wingdings" pitchFamily="2" charset="2"/>
              <a:buChar char="Ø"/>
            </a:pPr>
            <a:r>
              <a:rPr lang="en-IN" sz="2200" dirty="0">
                <a:solidFill>
                  <a:schemeClr val="bg1"/>
                </a:solidFill>
                <a:latin typeface="Arial Black" pitchFamily="34" charset="0"/>
              </a:rPr>
              <a:t>“RE” is a prefix meaning </a:t>
            </a:r>
            <a:r>
              <a:rPr lang="en-IN" sz="2200" dirty="0" smtClean="0">
                <a:solidFill>
                  <a:schemeClr val="bg1"/>
                </a:solidFill>
                <a:latin typeface="Arial Black" pitchFamily="34" charset="0"/>
              </a:rPr>
              <a:t>again, </a:t>
            </a:r>
            <a:r>
              <a:rPr lang="en-IN" sz="2200" dirty="0">
                <a:solidFill>
                  <a:schemeClr val="bg1"/>
                </a:solidFill>
                <a:latin typeface="Arial Black" pitchFamily="34" charset="0"/>
              </a:rPr>
              <a:t>a new or over again, </a:t>
            </a:r>
          </a:p>
          <a:p>
            <a:pPr marL="269875" indent="-269875" algn="just">
              <a:spcAft>
                <a:spcPts val="600"/>
              </a:spcAft>
              <a:buFont typeface="Wingdings" pitchFamily="2" charset="2"/>
              <a:buChar char="Ø"/>
            </a:pPr>
            <a:r>
              <a:rPr lang="en-IN" sz="2200" dirty="0">
                <a:solidFill>
                  <a:srgbClr val="FFFF00"/>
                </a:solidFill>
                <a:latin typeface="Arial Black" pitchFamily="34" charset="0"/>
              </a:rPr>
              <a:t>“Search” is a verb which means to examine closely and carefully, to taste and try, or to probe.</a:t>
            </a:r>
          </a:p>
          <a:p>
            <a:pPr marL="269875" indent="-269875" algn="just">
              <a:spcAft>
                <a:spcPts val="600"/>
              </a:spcAft>
              <a:buFont typeface="Wingdings" pitchFamily="2" charset="2"/>
              <a:buChar char="Ø"/>
            </a:pPr>
            <a:r>
              <a:rPr lang="en-IN" sz="2200" dirty="0">
                <a:solidFill>
                  <a:schemeClr val="bg1"/>
                </a:solidFill>
                <a:latin typeface="Arial Black" pitchFamily="34" charset="0"/>
              </a:rPr>
              <a:t>Research refers to a search for knowledge through objective, systematic and scientific methods of finding solutions to a problem.</a:t>
            </a:r>
          </a:p>
          <a:p>
            <a:pPr marL="269875" indent="-269875" algn="just">
              <a:spcAft>
                <a:spcPts val="600"/>
              </a:spcAft>
              <a:buFont typeface="Wingdings" pitchFamily="2" charset="2"/>
              <a:buChar char="Ø"/>
            </a:pPr>
            <a:r>
              <a:rPr lang="en-IN" sz="2200" dirty="0">
                <a:solidFill>
                  <a:srgbClr val="FF3300"/>
                </a:solidFill>
                <a:latin typeface="Arial Black" pitchFamily="34" charset="0"/>
              </a:rPr>
              <a:t>In fact, research </a:t>
            </a:r>
            <a:r>
              <a:rPr lang="en-IN" sz="2200" dirty="0" smtClean="0">
                <a:solidFill>
                  <a:srgbClr val="FF3300"/>
                </a:solidFill>
                <a:latin typeface="Arial Black" pitchFamily="34" charset="0"/>
              </a:rPr>
              <a:t>is </a:t>
            </a:r>
            <a:r>
              <a:rPr lang="en-IN" sz="2200" dirty="0">
                <a:solidFill>
                  <a:srgbClr val="FF3300"/>
                </a:solidFill>
                <a:latin typeface="Arial Black" pitchFamily="34" charset="0"/>
              </a:rPr>
              <a:t>an art of scientific investigation.</a:t>
            </a:r>
          </a:p>
          <a:p>
            <a:pPr marL="269875" indent="-269875" algn="just"/>
            <a:endParaRPr lang="en-IN" sz="2000" dirty="0">
              <a:solidFill>
                <a:srgbClr val="FFFF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85000" lnSpcReduction="20000"/>
          </a:bodyPr>
          <a:lstStyle/>
          <a:p>
            <a:r>
              <a:rPr lang="en-US" sz="1800" dirty="0" smtClean="0">
                <a:solidFill>
                  <a:schemeClr val="accent2">
                    <a:lumMod val="75000"/>
                  </a:schemeClr>
                </a:solidFill>
                <a:latin typeface="Jokerman" pitchFamily="82" charset="0"/>
              </a:rPr>
              <a:t>RESEARCH METHODOLOGY  </a:t>
            </a:r>
            <a:endParaRPr lang="en-IN" sz="1800" dirty="0">
              <a:solidFill>
                <a:schemeClr val="accent2">
                  <a:lumMod val="75000"/>
                </a:schemeClr>
              </a:solidFill>
              <a:latin typeface="Jokerman" pitchFamily="82" charset="0"/>
            </a:endParaRPr>
          </a:p>
        </p:txBody>
      </p:sp>
      <p:sp>
        <p:nvSpPr>
          <p:cNvPr id="4" name="TextBox 3"/>
          <p:cNvSpPr txBox="1"/>
          <p:nvPr/>
        </p:nvSpPr>
        <p:spPr>
          <a:xfrm>
            <a:off x="428596" y="642918"/>
            <a:ext cx="8429684" cy="5078313"/>
          </a:xfrm>
          <a:prstGeom prst="rect">
            <a:avLst/>
          </a:prstGeom>
          <a:noFill/>
        </p:spPr>
        <p:txBody>
          <a:bodyPr wrap="square" rtlCol="0">
            <a:spAutoFit/>
          </a:bodyPr>
          <a:lstStyle/>
          <a:p>
            <a:pPr algn="ctr"/>
            <a:r>
              <a:rPr lang="en-US" sz="2400" dirty="0" smtClean="0">
                <a:solidFill>
                  <a:srgbClr val="FFFF00"/>
                </a:solidFill>
                <a:latin typeface="Arial Black" pitchFamily="34" charset="0"/>
              </a:rPr>
              <a:t>OBJECTIVES OF RESEARCH</a:t>
            </a:r>
          </a:p>
          <a:p>
            <a:endParaRPr lang="en-IN" sz="2400" dirty="0" smtClean="0">
              <a:solidFill>
                <a:schemeClr val="accent1">
                  <a:lumMod val="20000"/>
                  <a:lumOff val="80000"/>
                </a:schemeClr>
              </a:solidFill>
              <a:latin typeface="Arial Black" pitchFamily="34" charset="0"/>
            </a:endParaRPr>
          </a:p>
          <a:p>
            <a:pPr marL="360363" indent="-360363" algn="just">
              <a:spcAft>
                <a:spcPts val="1200"/>
              </a:spcAft>
              <a:buFont typeface="Wingdings" pitchFamily="2" charset="2"/>
              <a:buChar char="Ø"/>
            </a:pPr>
            <a:r>
              <a:rPr lang="en-IN" sz="2400" dirty="0" smtClean="0">
                <a:solidFill>
                  <a:schemeClr val="accent1">
                    <a:lumMod val="20000"/>
                    <a:lumOff val="80000"/>
                  </a:schemeClr>
                </a:solidFill>
                <a:latin typeface="Arial Black" pitchFamily="34" charset="0"/>
              </a:rPr>
              <a:t>To gain familiarity with a phenomenon or to achieve new insights into it.</a:t>
            </a:r>
          </a:p>
          <a:p>
            <a:pPr marL="360363" indent="-360363" algn="just">
              <a:spcAft>
                <a:spcPts val="1200"/>
              </a:spcAft>
              <a:buFont typeface="Wingdings" pitchFamily="2" charset="2"/>
              <a:buChar char="Ø"/>
            </a:pPr>
            <a:r>
              <a:rPr lang="en-IN" sz="2400" dirty="0" smtClean="0">
                <a:solidFill>
                  <a:srgbClr val="FFFF00"/>
                </a:solidFill>
                <a:latin typeface="Arial Black" pitchFamily="34" charset="0"/>
              </a:rPr>
              <a:t>To portray accurately the characteristics of a particular individual, situation or a group.</a:t>
            </a:r>
          </a:p>
          <a:p>
            <a:pPr marL="360363" indent="-360363" algn="just">
              <a:spcAft>
                <a:spcPts val="1200"/>
              </a:spcAft>
              <a:buFont typeface="Wingdings" pitchFamily="2" charset="2"/>
              <a:buChar char="Ø"/>
            </a:pPr>
            <a:r>
              <a:rPr lang="en-IN" sz="2400" dirty="0" smtClean="0">
                <a:solidFill>
                  <a:schemeClr val="accent1">
                    <a:lumMod val="20000"/>
                    <a:lumOff val="80000"/>
                  </a:schemeClr>
                </a:solidFill>
                <a:latin typeface="Arial Black" pitchFamily="34" charset="0"/>
              </a:rPr>
              <a:t>To determine the frequency with which something occurs or with which it is associated with something else.</a:t>
            </a:r>
          </a:p>
          <a:p>
            <a:pPr marL="360363" indent="-360363" algn="just">
              <a:spcAft>
                <a:spcPts val="1200"/>
              </a:spcAft>
              <a:buFont typeface="Wingdings" pitchFamily="2" charset="2"/>
              <a:buChar char="Ø"/>
            </a:pPr>
            <a:r>
              <a:rPr lang="en-IN" sz="2400" dirty="0" smtClean="0">
                <a:solidFill>
                  <a:srgbClr val="FFFF00"/>
                </a:solidFill>
                <a:latin typeface="Arial Black" pitchFamily="34" charset="0"/>
              </a:rPr>
              <a:t>To test a hypothesis of a casual relationship between variables.</a:t>
            </a:r>
          </a:p>
          <a:p>
            <a:pPr marL="269875" indent="-269875" algn="just"/>
            <a:endParaRPr lang="en-IN" sz="2000" dirty="0">
              <a:solidFill>
                <a:srgbClr val="FFFF00"/>
              </a:solidFill>
              <a:latin typeface="Arial Black"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00834"/>
            <a:ext cx="9144000" cy="357166"/>
          </a:xfrm>
          <a:solidFill>
            <a:srgbClr val="92D050"/>
          </a:solidFill>
        </p:spPr>
        <p:txBody>
          <a:bodyPr>
            <a:normAutofit lnSpcReduction="10000"/>
          </a:bodyPr>
          <a:lstStyle/>
          <a:p>
            <a:r>
              <a:rPr lang="en-US" sz="1800" dirty="0" smtClean="0">
                <a:solidFill>
                  <a:schemeClr val="accent2">
                    <a:lumMod val="75000"/>
                  </a:schemeClr>
                </a:solidFill>
                <a:latin typeface="Jokerman" pitchFamily="82" charset="0"/>
              </a:rPr>
              <a:t>RESEARCH METHODOLOGY  </a:t>
            </a:r>
            <a:endParaRPr lang="en-IN" sz="1800" dirty="0">
              <a:solidFill>
                <a:schemeClr val="accent2">
                  <a:lumMod val="75000"/>
                </a:schemeClr>
              </a:solidFill>
              <a:latin typeface="Jokerman" pitchFamily="82" charset="0"/>
            </a:endParaRPr>
          </a:p>
        </p:txBody>
      </p:sp>
      <p:sp>
        <p:nvSpPr>
          <p:cNvPr id="4" name="TextBox 3"/>
          <p:cNvSpPr txBox="1"/>
          <p:nvPr/>
        </p:nvSpPr>
        <p:spPr>
          <a:xfrm>
            <a:off x="428596" y="642918"/>
            <a:ext cx="8429684" cy="5324535"/>
          </a:xfrm>
          <a:prstGeom prst="rect">
            <a:avLst/>
          </a:prstGeom>
          <a:noFill/>
        </p:spPr>
        <p:txBody>
          <a:bodyPr wrap="square" rtlCol="0">
            <a:spAutoFit/>
          </a:bodyPr>
          <a:lstStyle/>
          <a:p>
            <a:r>
              <a:rPr lang="en-IN" sz="2800" dirty="0" smtClean="0">
                <a:solidFill>
                  <a:srgbClr val="FFC000"/>
                </a:solidFill>
                <a:latin typeface="Arial Black" pitchFamily="34" charset="0"/>
              </a:rPr>
              <a:t>RESEARCH METHODS OR METHODOLOGY</a:t>
            </a:r>
          </a:p>
          <a:p>
            <a:pPr algn="just"/>
            <a:endParaRPr lang="en-IN" sz="2800" dirty="0">
              <a:solidFill>
                <a:srgbClr val="FFFF00"/>
              </a:solidFill>
              <a:latin typeface="Arial Black" pitchFamily="34" charset="0"/>
            </a:endParaRPr>
          </a:p>
          <a:p>
            <a:pPr marL="360363" indent="-360363" algn="just">
              <a:spcAft>
                <a:spcPts val="600"/>
              </a:spcAft>
              <a:buFont typeface="Wingdings" pitchFamily="2" charset="2"/>
              <a:buChar char="Ø"/>
            </a:pPr>
            <a:r>
              <a:rPr lang="en-IN" sz="2200" dirty="0">
                <a:solidFill>
                  <a:schemeClr val="bg1"/>
                </a:solidFill>
                <a:latin typeface="Arial Black" pitchFamily="34" charset="0"/>
              </a:rPr>
              <a:t>Research methods or methodology may be understood </a:t>
            </a:r>
            <a:r>
              <a:rPr lang="en-IN" sz="2200" dirty="0" smtClean="0">
                <a:solidFill>
                  <a:schemeClr val="bg1"/>
                </a:solidFill>
                <a:latin typeface="Arial Black" pitchFamily="34" charset="0"/>
              </a:rPr>
              <a:t>all </a:t>
            </a:r>
            <a:r>
              <a:rPr lang="en-IN" sz="2200" dirty="0">
                <a:solidFill>
                  <a:schemeClr val="bg1"/>
                </a:solidFill>
                <a:latin typeface="Arial Black" pitchFamily="34" charset="0"/>
              </a:rPr>
              <a:t>those methods or techniques that are used for conduction of research.</a:t>
            </a:r>
          </a:p>
          <a:p>
            <a:pPr marL="360363" indent="-360363" algn="just">
              <a:spcAft>
                <a:spcPts val="600"/>
              </a:spcAft>
              <a:buFont typeface="Wingdings" pitchFamily="2" charset="2"/>
              <a:buChar char="Ø"/>
            </a:pPr>
            <a:r>
              <a:rPr lang="en-IN" sz="2200" dirty="0">
                <a:solidFill>
                  <a:srgbClr val="FFFF00"/>
                </a:solidFill>
                <a:latin typeface="Arial Black" pitchFamily="34" charset="0"/>
              </a:rPr>
              <a:t>It is a way to systematically solve the research problem.</a:t>
            </a:r>
          </a:p>
          <a:p>
            <a:pPr marL="360363" indent="-360363" algn="just">
              <a:spcAft>
                <a:spcPts val="600"/>
              </a:spcAft>
              <a:buFont typeface="Wingdings" pitchFamily="2" charset="2"/>
              <a:buChar char="Ø"/>
            </a:pPr>
            <a:r>
              <a:rPr lang="en-IN" sz="2200" dirty="0">
                <a:solidFill>
                  <a:schemeClr val="bg1"/>
                </a:solidFill>
                <a:latin typeface="Arial Black" pitchFamily="34" charset="0"/>
              </a:rPr>
              <a:t>It is understood as a science of studying how research is done scientifically.</a:t>
            </a:r>
          </a:p>
          <a:p>
            <a:pPr marL="360363" indent="-360363" algn="just">
              <a:spcAft>
                <a:spcPts val="600"/>
              </a:spcAft>
              <a:buFont typeface="Wingdings" pitchFamily="2" charset="2"/>
              <a:buChar char="Ø"/>
            </a:pPr>
            <a:r>
              <a:rPr lang="en-IN" sz="2200" dirty="0">
                <a:solidFill>
                  <a:srgbClr val="FFFF00"/>
                </a:solidFill>
                <a:latin typeface="Arial Black" pitchFamily="34" charset="0"/>
              </a:rPr>
              <a:t>Here we study the various steps which are generally adopted by a researcher along with the logic behind them.</a:t>
            </a:r>
          </a:p>
          <a:p>
            <a:pPr marL="360363" indent="-360363" algn="just">
              <a:spcAft>
                <a:spcPts val="600"/>
              </a:spcAft>
              <a:buFont typeface="Wingdings" pitchFamily="2" charset="2"/>
              <a:buChar char="Ø"/>
            </a:pPr>
            <a:r>
              <a:rPr lang="en-IN" sz="2200" dirty="0">
                <a:solidFill>
                  <a:schemeClr val="bg1"/>
                </a:solidFill>
                <a:latin typeface="Arial Black" pitchFamily="34" charset="0"/>
              </a:rPr>
              <a:t>The design of methodology may differ from problem to problem.</a:t>
            </a: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00834"/>
            <a:ext cx="9144000" cy="357166"/>
          </a:xfrm>
          <a:solidFill>
            <a:srgbClr val="92D050"/>
          </a:solidFill>
        </p:spPr>
        <p:txBody>
          <a:bodyPr>
            <a:normAutofit lnSpcReduction="10000"/>
          </a:bodyPr>
          <a:lstStyle/>
          <a:p>
            <a:r>
              <a:rPr lang="en-US" sz="1800" dirty="0" smtClean="0">
                <a:solidFill>
                  <a:schemeClr val="accent2">
                    <a:lumMod val="75000"/>
                  </a:schemeClr>
                </a:solidFill>
                <a:latin typeface="Jokerman" pitchFamily="82" charset="0"/>
              </a:rPr>
              <a:t>RESEARCH METHODOLOGY  </a:t>
            </a:r>
            <a:endParaRPr lang="en-IN" sz="1800" dirty="0">
              <a:solidFill>
                <a:schemeClr val="accent2">
                  <a:lumMod val="75000"/>
                </a:schemeClr>
              </a:solidFill>
              <a:latin typeface="Jokerman" pitchFamily="82" charset="0"/>
            </a:endParaRPr>
          </a:p>
        </p:txBody>
      </p:sp>
      <p:sp>
        <p:nvSpPr>
          <p:cNvPr id="17409" name="Rectangle 1"/>
          <p:cNvSpPr>
            <a:spLocks noChangeArrowheads="1"/>
          </p:cNvSpPr>
          <p:nvPr/>
        </p:nvSpPr>
        <p:spPr bwMode="auto">
          <a:xfrm>
            <a:off x="571472" y="500042"/>
            <a:ext cx="8143932" cy="58964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3">
                    <a:lumMod val="40000"/>
                    <a:lumOff val="60000"/>
                  </a:schemeClr>
                </a:solidFill>
                <a:effectLst/>
                <a:latin typeface="Arial Black" pitchFamily="34" charset="0"/>
                <a:ea typeface="Calibri" pitchFamily="34" charset="0"/>
                <a:cs typeface="Times New Roman" pitchFamily="18" charset="0"/>
              </a:rPr>
              <a:t>STEPS IN RESEARCH METHODOLOGY: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3">
                  <a:lumMod val="40000"/>
                  <a:lumOff val="60000"/>
                </a:schemeClr>
              </a:solidFill>
              <a:effectLst/>
              <a:latin typeface="Arial Black" pitchFamily="34" charset="0"/>
              <a:cs typeface="Arial" pitchFamily="34" charset="0"/>
            </a:endParaRPr>
          </a:p>
          <a:p>
            <a:pPr marL="269875" marR="0" lvl="0" indent="-269875" algn="l" defTabSz="914400" rtl="0" eaLnBrk="0" fontAlgn="base" latinLnBrk="0" hangingPunct="0">
              <a:lnSpc>
                <a:spcPct val="100000"/>
              </a:lnSpc>
              <a:spcBef>
                <a:spcPct val="0"/>
              </a:spcBef>
              <a:spcAft>
                <a:spcPts val="500"/>
              </a:spcAft>
              <a:buClrTx/>
              <a:buSzTx/>
              <a:tabLst/>
            </a:pPr>
            <a:r>
              <a:rPr kumimoji="0" lang="en-US" sz="2000" b="0" i="0" u="none" strike="noStrike" cap="none" normalizeH="0" baseline="0" dirty="0" smtClean="0">
                <a:ln>
                  <a:noFill/>
                </a:ln>
                <a:solidFill>
                  <a:srgbClr val="FFC000"/>
                </a:solidFill>
                <a:effectLst/>
                <a:latin typeface="Arial Black" pitchFamily="34" charset="0"/>
                <a:ea typeface="Calibri" pitchFamily="34" charset="0"/>
                <a:cs typeface="Times New Roman" pitchFamily="18" charset="0"/>
              </a:rPr>
              <a:t>The logical steps involved in scientific research are:</a:t>
            </a:r>
            <a:endParaRPr kumimoji="0" lang="en-US" sz="2000" b="0" i="0" u="none" strike="noStrike" cap="none" normalizeH="0" baseline="0" dirty="0" smtClean="0">
              <a:ln>
                <a:noFill/>
              </a:ln>
              <a:solidFill>
                <a:srgbClr val="FFC000"/>
              </a:solidFill>
              <a:effectLst/>
              <a:latin typeface="Arial Black" pitchFamily="34" charset="0"/>
              <a:cs typeface="Arial" pitchFamily="34" charset="0"/>
            </a:endParaRP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rgbClr val="FFFFCC"/>
                </a:solidFill>
                <a:effectLst/>
                <a:latin typeface="Arial Black" pitchFamily="34" charset="0"/>
                <a:ea typeface="Calibri" pitchFamily="34" charset="0"/>
                <a:cs typeface="Times New Roman" pitchFamily="18" charset="0"/>
              </a:rPr>
              <a:t>The selection and proper definition of a problem.</a:t>
            </a:r>
            <a:endParaRPr kumimoji="0" lang="en-US" sz="2000" b="0" i="0" u="none" strike="noStrike" cap="none" normalizeH="0" baseline="0" dirty="0" smtClean="0">
              <a:ln>
                <a:noFill/>
              </a:ln>
              <a:solidFill>
                <a:srgbClr val="FFFFCC"/>
              </a:solidFill>
              <a:effectLst/>
              <a:latin typeface="Arial Black" pitchFamily="34" charset="0"/>
              <a:cs typeface="Arial" pitchFamily="34" charset="0"/>
            </a:endParaRP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rgbClr val="FFFF00"/>
                </a:solidFill>
                <a:effectLst/>
                <a:latin typeface="Arial Black" pitchFamily="34" charset="0"/>
                <a:ea typeface="Calibri" pitchFamily="34" charset="0"/>
                <a:cs typeface="Times New Roman" pitchFamily="18" charset="0"/>
              </a:rPr>
              <a:t>Survey of past experiences with the problem, previous investigations and the already available data.</a:t>
            </a:r>
            <a:endParaRPr kumimoji="0" lang="en-US" sz="2000" b="0" i="0" u="none" strike="noStrike" cap="none" normalizeH="0" baseline="0" dirty="0" smtClean="0">
              <a:ln>
                <a:noFill/>
              </a:ln>
              <a:solidFill>
                <a:srgbClr val="FFFF00"/>
              </a:solidFill>
              <a:effectLst/>
              <a:latin typeface="Arial Black" pitchFamily="34" charset="0"/>
              <a:cs typeface="Arial" pitchFamily="34" charset="0"/>
            </a:endParaRP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chemeClr val="bg1"/>
                </a:solidFill>
                <a:effectLst/>
                <a:latin typeface="Arial Black" pitchFamily="34" charset="0"/>
                <a:ea typeface="Calibri" pitchFamily="34" charset="0"/>
                <a:cs typeface="Times New Roman" pitchFamily="18" charset="0"/>
              </a:rPr>
              <a:t>The formation of a hypothesis representing a tentative solution of the problem.</a:t>
            </a:r>
            <a:endParaRPr kumimoji="0" lang="en-US" sz="2000" b="0" i="0" u="none" strike="noStrike" cap="none" normalizeH="0" baseline="0" dirty="0" smtClean="0">
              <a:ln>
                <a:noFill/>
              </a:ln>
              <a:solidFill>
                <a:schemeClr val="bg1"/>
              </a:solidFill>
              <a:effectLst/>
              <a:latin typeface="Arial Black" pitchFamily="34" charset="0"/>
              <a:cs typeface="Arial" pitchFamily="34" charset="0"/>
            </a:endParaRP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rgbClr val="FFFF00"/>
                </a:solidFill>
                <a:effectLst/>
                <a:latin typeface="Arial Black" pitchFamily="34" charset="0"/>
                <a:ea typeface="Calibri" pitchFamily="34" charset="0"/>
                <a:cs typeface="Times New Roman" pitchFamily="18" charset="0"/>
              </a:rPr>
              <a:t>The mental elaboration of hypothesis checking for agreement with fact verifiability and logical consistency.</a:t>
            </a:r>
            <a:endParaRPr kumimoji="0" lang="en-US" sz="2000" b="0" i="0" u="none" strike="noStrike" cap="none" normalizeH="0" baseline="0" dirty="0" smtClean="0">
              <a:ln>
                <a:noFill/>
              </a:ln>
              <a:solidFill>
                <a:srgbClr val="FFFF00"/>
              </a:solidFill>
              <a:effectLst/>
              <a:latin typeface="Arial Black" pitchFamily="34" charset="0"/>
              <a:cs typeface="Arial" pitchFamily="34" charset="0"/>
            </a:endParaRP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chemeClr val="bg1"/>
                </a:solidFill>
                <a:effectLst/>
                <a:latin typeface="Arial Black" pitchFamily="34" charset="0"/>
                <a:ea typeface="Calibri" pitchFamily="34" charset="0"/>
                <a:cs typeface="Times New Roman" pitchFamily="18" charset="0"/>
              </a:rPr>
              <a:t>The collection of additional data.</a:t>
            </a:r>
            <a:endParaRPr kumimoji="0" lang="en-US" sz="2000" b="0" i="0" u="none" strike="noStrike" cap="none" normalizeH="0" baseline="0" dirty="0" smtClean="0">
              <a:ln>
                <a:noFill/>
              </a:ln>
              <a:solidFill>
                <a:schemeClr val="bg1"/>
              </a:solidFill>
              <a:effectLst/>
              <a:latin typeface="Arial Black" pitchFamily="34" charset="0"/>
              <a:cs typeface="Arial" pitchFamily="34" charset="0"/>
            </a:endParaRP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rgbClr val="FFFF00"/>
                </a:solidFill>
                <a:effectLst/>
                <a:latin typeface="Arial Black" pitchFamily="34" charset="0"/>
                <a:ea typeface="Calibri" pitchFamily="34" charset="0"/>
                <a:cs typeface="Times New Roman" pitchFamily="18" charset="0"/>
              </a:rPr>
              <a:t>The formulation of new generalizations representation observed uniformities, explanatory principles or scientific law.</a:t>
            </a:r>
          </a:p>
          <a:p>
            <a:pPr marL="360363" marR="0" lvl="0" indent="-360363" algn="l" defTabSz="914400" rtl="0" eaLnBrk="0" fontAlgn="base" latinLnBrk="0" hangingPunct="0">
              <a:lnSpc>
                <a:spcPct val="100000"/>
              </a:lnSpc>
              <a:spcBef>
                <a:spcPct val="0"/>
              </a:spcBef>
              <a:spcAft>
                <a:spcPts val="500"/>
              </a:spcAft>
              <a:buClrTx/>
              <a:buSzTx/>
              <a:buFont typeface="Wingdings" pitchFamily="2" charset="2"/>
              <a:buChar char="Ø"/>
              <a:tabLst/>
            </a:pPr>
            <a:r>
              <a:rPr kumimoji="0" lang="en-US" sz="2000" b="0" i="0" u="none" strike="noStrike" cap="none" normalizeH="0" baseline="0" dirty="0" smtClean="0">
                <a:ln>
                  <a:noFill/>
                </a:ln>
                <a:solidFill>
                  <a:schemeClr val="bg1"/>
                </a:solidFill>
                <a:effectLst/>
                <a:latin typeface="Arial Black" pitchFamily="34" charset="0"/>
                <a:ea typeface="Calibri" pitchFamily="34" charset="0"/>
                <a:cs typeface="Times New Roman" pitchFamily="18" charset="0"/>
              </a:rPr>
              <a:t>The analysis, classification and summarization of data collected.</a:t>
            </a:r>
            <a:endParaRPr kumimoji="0" lang="en-US" sz="2000" b="0" i="0" u="none" strike="noStrike" cap="none" normalizeH="0" baseline="0" dirty="0" smtClean="0">
              <a:ln>
                <a:noFill/>
              </a:ln>
              <a:solidFill>
                <a:schemeClr val="bg1"/>
              </a:solidFill>
              <a:effectLst/>
              <a:latin typeface="Arial Black" pitchFamily="34" charset="0"/>
              <a:cs typeface="Arial" pitchFamily="34" charset="0"/>
            </a:endParaRPr>
          </a:p>
        </p:txBody>
      </p:sp>
    </p:spTree>
  </p:cSld>
  <p:clrMapOvr>
    <a:masterClrMapping/>
  </p:clrMapOvr>
  <p:transition spd="slow">
    <p:wedge/>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72272"/>
            <a:ext cx="9144000" cy="285728"/>
          </a:xfrm>
          <a:solidFill>
            <a:srgbClr val="92D050"/>
          </a:solidFill>
        </p:spPr>
        <p:txBody>
          <a:bodyPr>
            <a:normAutofit fontScale="92500" lnSpcReduction="20000"/>
          </a:bodyPr>
          <a:lstStyle/>
          <a:p>
            <a:r>
              <a:rPr lang="en-US" sz="1600" dirty="0" smtClean="0">
                <a:solidFill>
                  <a:schemeClr val="tx1"/>
                </a:solidFill>
                <a:latin typeface="Jokerman" pitchFamily="82" charset="0"/>
              </a:rPr>
              <a:t>RESEARCH  METHODOLOGY</a:t>
            </a:r>
            <a:endParaRPr lang="en-IN" sz="1600" dirty="0">
              <a:solidFill>
                <a:schemeClr val="tx1"/>
              </a:solidFill>
              <a:latin typeface="Jokerman" pitchFamily="82" charset="0"/>
            </a:endParaRPr>
          </a:p>
        </p:txBody>
      </p:sp>
      <p:sp>
        <p:nvSpPr>
          <p:cNvPr id="10" name="TextBox 9"/>
          <p:cNvSpPr txBox="1"/>
          <p:nvPr/>
        </p:nvSpPr>
        <p:spPr>
          <a:xfrm>
            <a:off x="1000100" y="1285860"/>
            <a:ext cx="7215238" cy="830997"/>
          </a:xfrm>
          <a:prstGeom prst="rect">
            <a:avLst/>
          </a:prstGeom>
          <a:noFill/>
        </p:spPr>
        <p:txBody>
          <a:bodyPr wrap="square" rtlCol="0">
            <a:spAutoFit/>
          </a:bodyPr>
          <a:lstStyle/>
          <a:p>
            <a:pPr marL="357188" indent="-357188">
              <a:buFont typeface="Wingdings" pitchFamily="2" charset="2"/>
              <a:buChar char="q"/>
            </a:pPr>
            <a:endParaRPr lang="en-IN" sz="2400" dirty="0" smtClean="0">
              <a:solidFill>
                <a:schemeClr val="bg1"/>
              </a:solidFill>
              <a:latin typeface="Arial" pitchFamily="34" charset="0"/>
              <a:cs typeface="Arial" pitchFamily="34" charset="0"/>
            </a:endParaRPr>
          </a:p>
          <a:p>
            <a:pPr marL="357188" indent="-357188"/>
            <a:endParaRPr lang="en-IN" sz="2400" b="1" dirty="0">
              <a:solidFill>
                <a:srgbClr val="FFFF00"/>
              </a:solidFill>
              <a:latin typeface="Arial" pitchFamily="34" charset="0"/>
              <a:cs typeface="Arial" pitchFamily="34" charset="0"/>
            </a:endParaRPr>
          </a:p>
        </p:txBody>
      </p:sp>
      <p:sp>
        <p:nvSpPr>
          <p:cNvPr id="6" name="Rectangle 5"/>
          <p:cNvSpPr/>
          <p:nvPr/>
        </p:nvSpPr>
        <p:spPr>
          <a:xfrm>
            <a:off x="1643042" y="2285992"/>
            <a:ext cx="5572164"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IN"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itchFamily="34" charset="0"/>
              </a:rPr>
              <a:t>THANK YOU</a:t>
            </a:r>
            <a:endParaRPr lang="en-IN"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p:zoom/>
    <p:sndAc>
      <p:stSnd>
        <p:snd r:embed="rId2" name="arrow.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364</Words>
  <Application>Microsoft Office PowerPoint</Application>
  <PresentationFormat>On-screen Show (4:3)</PresentationFormat>
  <Paragraphs>44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Collection and Citation of Literature Need for reviewing literature: Researcher needs to acquire up-to-date information about what has been thought and done in particular area. The review is a careful examination of a body of literature pointing toward the answer to the research problem. He has to build upon the accumulated and recorded knowledge of the past. He draws maximum benefit from the previous investigation, utilizes the previous finding, and takes many hints from the procedures of previous researchers. He matches his conclusions with earlier conclusions and tries to add from his side to the existing store of knowledge.</dc:title>
  <dc:creator>Principal</dc:creator>
  <cp:lastModifiedBy>Mangaldai college</cp:lastModifiedBy>
  <cp:revision>139</cp:revision>
  <dcterms:created xsi:type="dcterms:W3CDTF">2015-02-02T12:52:13Z</dcterms:created>
  <dcterms:modified xsi:type="dcterms:W3CDTF">2017-11-15T15:40:01Z</dcterms:modified>
</cp:coreProperties>
</file>